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82" r:id="rId4"/>
    <p:sldId id="280" r:id="rId5"/>
    <p:sldId id="281" r:id="rId6"/>
    <p:sldId id="283" r:id="rId7"/>
    <p:sldId id="284" r:id="rId8"/>
    <p:sldId id="285" r:id="rId9"/>
    <p:sldId id="286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993"/>
    <a:srgbClr val="D5DEE1"/>
    <a:srgbClr val="CFE5DD"/>
    <a:srgbClr val="566F66"/>
    <a:srgbClr val="A0B6AE"/>
    <a:srgbClr val="939D7B"/>
    <a:srgbClr val="E3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44" autoAdjust="0"/>
  </p:normalViewPr>
  <p:slideViewPr>
    <p:cSldViewPr snapToGrid="0" showGuides="1">
      <p:cViewPr varScale="1">
        <p:scale>
          <a:sx n="84" d="100"/>
          <a:sy n="84" d="100"/>
        </p:scale>
        <p:origin x="12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B788C-C044-4AC3-B5B0-18DE4F9DA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30487B-2646-4698-9A50-F119205B9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32391-9832-4EA3-8894-88664E02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E03C2-BDB9-4F57-BB46-2E6FB56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EA1AB-0EF8-47FE-9E92-E6D48AD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7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3766C-CF45-4EAB-8041-05FA1446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FA3452-5CB2-4874-81AF-CE5D1E17B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64B4C2-6F62-4857-8EDD-8C0DE4C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B7A-0F1C-44A8-BC03-8A72D271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75558-B15A-49A7-B99C-79D086E1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1AA77B-FC07-471A-B799-8FC1C993F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38C7A-05E9-4614-AA50-593FF50A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48CBC-460B-4C63-9D1A-B489ACFA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BF75A9-650D-4F7A-8C0C-5B099B44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DB8E9-17D0-4886-8F4E-32BCB421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1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CCAF5-9887-4D85-BEEE-CE567C0E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BED89-D96B-4737-AACC-F6E8CE9D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3742B-33A4-4F6E-92D0-655C1DA2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EE53F-FC3C-4651-B93C-BE501FBD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9BE6B-615B-4E31-BFF1-E74A17ED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40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4ED3B-22C0-4686-9679-8F87A36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9B68E-0453-4CC6-8DB7-7804DB271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15CC38-163C-4F4A-89B3-DF3D4408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409E4-D193-4C13-B24B-86F5D0EB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F1893-951B-471A-BDAE-F09645AE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FDCF-BFDF-4027-B024-9A6FCB97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48448-46D8-4C47-BC22-B9E7FD99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A1D76-9CDF-4CF4-8170-2869868D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8E685A-6AE6-48BF-AE33-D34AECCB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53EF0-7184-4DB3-8C6F-DC1979B7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47849-4B1C-4AF5-AF3F-A2ACAA22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1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AFCC6-F3F3-4FC3-9FA0-B2DFC215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4E882E-5585-4EED-A9D6-2D38042D8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73EAB5-4EE5-4E29-AEAC-39F69C8DE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315505-7F07-4516-9E1E-6BA38BBE3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888738-5D6A-4FBB-8E9E-EAD9822ED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D30538-B222-4C5A-9276-7048EA9F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7E812-513E-4D84-A08D-ED03DF5E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0E05EE-E3C7-4197-BAEB-99EB807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18155-A4BD-4D54-BCFC-D0783CE0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6217CB-9306-4B7C-9A22-AE0463F5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6650C8-CA53-40D0-B7B0-2740A261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3038F5-F5AC-48C3-93C5-B05E8165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9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6CAEA7-4C89-44E7-974F-968FDF80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CEE2EC-5A35-4D61-86CB-8AB6F57E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7B24D-63F5-4EFA-B3BF-B15E05AF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00912-28C9-4057-B4DD-239FC33D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7CCA2-97FC-48DD-919A-D8996E78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5B2304-2AF4-49CB-9603-CD7B3D691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DA6EB-C6BF-4506-834D-B66A4173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83BAA5-5002-4CBE-A15B-62A233EE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2CB887-1812-4EA8-9EA1-058545A2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0C60F-99B7-4AD0-A804-663FFC84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510D8-3757-428A-8BBE-054F0A531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1D540E-467B-4CB2-91AF-2922CC1D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2D4D35-FDF2-4BBB-8F9F-D6D0953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4726E-72D4-459A-A837-9444C7D0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2D3F18-29DE-41E9-98D2-DB99A6C4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79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E899E-B19C-47FA-9E4B-D5D1F9B3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75708-46E2-4DDA-8FD3-810F88575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C80063-44B7-4BDF-863A-14E4A9DD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95A3A-6647-4AD1-BDD1-9BF43C6E8BC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DF67D-655F-4A39-B696-508D8A52E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42F25-C337-4EE7-8DCB-9519C6AF0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7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507FD69-5A17-4B0E-8447-A357BC1C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7" y="0"/>
            <a:ext cx="5859973" cy="68580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B57D563-3DCD-456F-8964-BE9CB6F2100A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custGeom>
            <a:avLst/>
            <a:gdLst>
              <a:gd name="connsiteX0" fmla="*/ 0 w 9067800"/>
              <a:gd name="connsiteY0" fmla="*/ 0 h 6858000"/>
              <a:gd name="connsiteX1" fmla="*/ 7070884 w 9067800"/>
              <a:gd name="connsiteY1" fmla="*/ 0 h 6858000"/>
              <a:gd name="connsiteX2" fmla="*/ 7169221 w 9067800"/>
              <a:gd name="connsiteY2" fmla="*/ 56542 h 6858000"/>
              <a:gd name="connsiteX3" fmla="*/ 9067800 w 9067800"/>
              <a:gd name="connsiteY3" fmla="*/ 3429000 h 6858000"/>
              <a:gd name="connsiteX4" fmla="*/ 7169221 w 9067800"/>
              <a:gd name="connsiteY4" fmla="*/ 6801458 h 6858000"/>
              <a:gd name="connsiteX5" fmla="*/ 7070885 w 9067800"/>
              <a:gd name="connsiteY5" fmla="*/ 6858000 h 6858000"/>
              <a:gd name="connsiteX6" fmla="*/ 0 w 9067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7800" h="6858000">
                <a:moveTo>
                  <a:pt x="0" y="0"/>
                </a:moveTo>
                <a:lnTo>
                  <a:pt x="7070884" y="0"/>
                </a:lnTo>
                <a:lnTo>
                  <a:pt x="7169221" y="56542"/>
                </a:lnTo>
                <a:cubicBezTo>
                  <a:pt x="8307464" y="748155"/>
                  <a:pt x="9067800" y="1999785"/>
                  <a:pt x="9067800" y="3429000"/>
                </a:cubicBezTo>
                <a:cubicBezTo>
                  <a:pt x="9067800" y="4858216"/>
                  <a:pt x="8307464" y="6109845"/>
                  <a:pt x="7169221" y="6801458"/>
                </a:cubicBezTo>
                <a:lnTo>
                  <a:pt x="707088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707184-7A84-4AAA-9E2F-F6E90D0A8820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prstGeom prst="rect">
            <a:avLst/>
          </a:prstGeom>
          <a:gradFill>
            <a:gsLst>
              <a:gs pos="5000">
                <a:srgbClr val="CFE5DD">
                  <a:alpha val="82000"/>
                </a:srgbClr>
              </a:gs>
              <a:gs pos="98000">
                <a:srgbClr val="CFE5DD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8EDDED-07FB-47F5-906D-C47A973BE0DF}"/>
              </a:ext>
            </a:extLst>
          </p:cNvPr>
          <p:cNvGrpSpPr/>
          <p:nvPr/>
        </p:nvGrpSpPr>
        <p:grpSpPr>
          <a:xfrm>
            <a:off x="7208669" y="1398156"/>
            <a:ext cx="4670318" cy="4434996"/>
            <a:chOff x="7280430" y="499873"/>
            <a:chExt cx="4670318" cy="443499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277356-14A4-412B-8679-94653D99FEAF}"/>
                </a:ext>
              </a:extLst>
            </p:cNvPr>
            <p:cNvSpPr txBox="1"/>
            <p:nvPr/>
          </p:nvSpPr>
          <p:spPr>
            <a:xfrm>
              <a:off x="7280430" y="1455487"/>
              <a:ext cx="464954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我眼中</a:t>
              </a:r>
              <a:endParaRPr lang="en-US" altLang="zh-CN" sz="6600" dirty="0">
                <a:solidFill>
                  <a:srgbClr val="688993"/>
                </a:solidFill>
                <a:latin typeface="汉仪润圆-75W" panose="00020600040101010101" pitchFamily="18" charset="-122"/>
                <a:ea typeface="汉仪润圆-75W" panose="00020600040101010101" pitchFamily="18" charset="-122"/>
              </a:endParaRPr>
            </a:p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的犀浦芳华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6A7672-C03B-41F2-94E3-9EC8C9128E5F}"/>
                </a:ext>
              </a:extLst>
            </p:cNvPr>
            <p:cNvSpPr txBox="1"/>
            <p:nvPr/>
          </p:nvSpPr>
          <p:spPr>
            <a:xfrm>
              <a:off x="8359770" y="499873"/>
              <a:ext cx="3570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rgbClr val="688993">
                      <a:alpha val="20000"/>
                    </a:srgbClr>
                  </a:solidFill>
                  <a:latin typeface="Baskerville Old Face" panose="02020602080505020303" pitchFamily="18" charset="0"/>
                </a:rPr>
                <a:t>XI PU FANGHUA</a:t>
              </a:r>
              <a:endParaRPr lang="zh-CN" altLang="en-US" sz="3200" dirty="0">
                <a:solidFill>
                  <a:srgbClr val="688993">
                    <a:alpha val="20000"/>
                  </a:srgbClr>
                </a:solidFill>
                <a:latin typeface="Baskerville Old Face" panose="02020602080505020303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3E52D2-D99E-4DF8-8E4A-4E3BEE716DE4}"/>
                </a:ext>
              </a:extLst>
            </p:cNvPr>
            <p:cNvGrpSpPr/>
            <p:nvPr/>
          </p:nvGrpSpPr>
          <p:grpSpPr>
            <a:xfrm>
              <a:off x="8380539" y="4534759"/>
              <a:ext cx="3570209" cy="400110"/>
              <a:chOff x="8219467" y="4446213"/>
              <a:chExt cx="3570209" cy="4001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5CFC05-7B5A-4B12-AF75-2D9871760868}"/>
                  </a:ext>
                </a:extLst>
              </p:cNvPr>
              <p:cNvSpPr/>
              <p:nvPr/>
            </p:nvSpPr>
            <p:spPr>
              <a:xfrm>
                <a:off x="8219467" y="4446213"/>
                <a:ext cx="3570209" cy="400110"/>
              </a:xfrm>
              <a:prstGeom prst="rect">
                <a:avLst/>
              </a:prstGeom>
              <a:solidFill>
                <a:srgbClr val="688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709BC77-EBE8-4AA5-BD17-3667ACF4DEFB}"/>
                  </a:ext>
                </a:extLst>
              </p:cNvPr>
              <p:cNvSpPr txBox="1"/>
              <p:nvPr/>
            </p:nvSpPr>
            <p:spPr>
              <a:xfrm>
                <a:off x="10670425" y="4485188"/>
                <a:ext cx="909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4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汉仪中简黑简" panose="00020600040101010101" pitchFamily="18" charset="-122"/>
                    <a:ea typeface="汉仪中简黑简" panose="00020600040101010101" pitchFamily="18" charset="-122"/>
                  </a:rPr>
                  <a:t>刘欣豪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400983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507FD69-5A17-4B0E-8447-A357BC1C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7" y="0"/>
            <a:ext cx="5859973" cy="68580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B57D563-3DCD-456F-8964-BE9CB6F2100A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custGeom>
            <a:avLst/>
            <a:gdLst>
              <a:gd name="connsiteX0" fmla="*/ 0 w 9067800"/>
              <a:gd name="connsiteY0" fmla="*/ 0 h 6858000"/>
              <a:gd name="connsiteX1" fmla="*/ 7070884 w 9067800"/>
              <a:gd name="connsiteY1" fmla="*/ 0 h 6858000"/>
              <a:gd name="connsiteX2" fmla="*/ 7169221 w 9067800"/>
              <a:gd name="connsiteY2" fmla="*/ 56542 h 6858000"/>
              <a:gd name="connsiteX3" fmla="*/ 9067800 w 9067800"/>
              <a:gd name="connsiteY3" fmla="*/ 3429000 h 6858000"/>
              <a:gd name="connsiteX4" fmla="*/ 7169221 w 9067800"/>
              <a:gd name="connsiteY4" fmla="*/ 6801458 h 6858000"/>
              <a:gd name="connsiteX5" fmla="*/ 7070885 w 9067800"/>
              <a:gd name="connsiteY5" fmla="*/ 6858000 h 6858000"/>
              <a:gd name="connsiteX6" fmla="*/ 0 w 9067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7800" h="6858000">
                <a:moveTo>
                  <a:pt x="0" y="0"/>
                </a:moveTo>
                <a:lnTo>
                  <a:pt x="7070884" y="0"/>
                </a:lnTo>
                <a:lnTo>
                  <a:pt x="7169221" y="56542"/>
                </a:lnTo>
                <a:cubicBezTo>
                  <a:pt x="8307464" y="748155"/>
                  <a:pt x="9067800" y="1999785"/>
                  <a:pt x="9067800" y="3429000"/>
                </a:cubicBezTo>
                <a:cubicBezTo>
                  <a:pt x="9067800" y="4858216"/>
                  <a:pt x="8307464" y="6109845"/>
                  <a:pt x="7169221" y="6801458"/>
                </a:cubicBezTo>
                <a:lnTo>
                  <a:pt x="707088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707184-7A84-4AAA-9E2F-F6E90D0A8820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prstGeom prst="rect">
            <a:avLst/>
          </a:prstGeom>
          <a:gradFill>
            <a:gsLst>
              <a:gs pos="5000">
                <a:srgbClr val="CFE5DD">
                  <a:alpha val="82000"/>
                </a:srgbClr>
              </a:gs>
              <a:gs pos="98000">
                <a:srgbClr val="CFE5DD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8EDDED-07FB-47F5-906D-C47A973BE0DF}"/>
              </a:ext>
            </a:extLst>
          </p:cNvPr>
          <p:cNvGrpSpPr/>
          <p:nvPr/>
        </p:nvGrpSpPr>
        <p:grpSpPr>
          <a:xfrm>
            <a:off x="8165288" y="1922909"/>
            <a:ext cx="3909008" cy="2360934"/>
            <a:chOff x="8263682" y="1175545"/>
            <a:chExt cx="3909008" cy="23609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277356-14A4-412B-8679-94653D99FEAF}"/>
                </a:ext>
              </a:extLst>
            </p:cNvPr>
            <p:cNvSpPr txBox="1"/>
            <p:nvPr/>
          </p:nvSpPr>
          <p:spPr>
            <a:xfrm>
              <a:off x="8263682" y="2428483"/>
              <a:ext cx="37396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谢谢</a:t>
              </a:r>
              <a:endParaRPr lang="en-US" altLang="zh-CN" sz="6600" dirty="0">
                <a:solidFill>
                  <a:srgbClr val="688993"/>
                </a:solidFill>
                <a:latin typeface="汉仪润圆-75W" panose="00020600040101010101" pitchFamily="18" charset="-122"/>
                <a:ea typeface="汉仪润圆-75W" panose="00020600040101010101" pitchFamily="18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6A7672-C03B-41F2-94E3-9EC8C9128E5F}"/>
                </a:ext>
              </a:extLst>
            </p:cNvPr>
            <p:cNvSpPr txBox="1"/>
            <p:nvPr/>
          </p:nvSpPr>
          <p:spPr>
            <a:xfrm>
              <a:off x="8602482" y="1175545"/>
              <a:ext cx="35702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rgbClr val="688993">
                      <a:alpha val="20000"/>
                    </a:srgbClr>
                  </a:solidFill>
                  <a:latin typeface="Baskerville Old Face" panose="02020602080505020303" pitchFamily="18" charset="0"/>
                </a:rPr>
                <a:t>THANK YOU FOR ATTENTION</a:t>
              </a:r>
              <a:endParaRPr lang="zh-CN" altLang="en-US" sz="3200" dirty="0">
                <a:solidFill>
                  <a:srgbClr val="688993">
                    <a:alpha val="20000"/>
                  </a:srgbClr>
                </a:solidFill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5138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0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01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海棠花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3918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海棠是 苹果属 （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Malus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）多种植物和 木瓜属 （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Chaenomeles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）几种植物的通称与俗称。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代表植物 海棠花 （学名：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Malus spectabilis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）和木瓜（学名：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Chaenomeles sinensis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）都是蔷薇科的灌木或小乔木，为中国著名观赏树种，各地习见栽培。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225381" y="4176401"/>
            <a:ext cx="38038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落叶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修睦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五代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雨过闲田地，重重落叶红。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翻思向春日，肯信有秋风。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几处随流水，河边乱暮空。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只应松自立，而不与君同。</a:t>
            </a:r>
            <a:endParaRPr lang="zh-CN" altLang="en-US" sz="16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571B9682-205C-CCAF-5FFC-E4FAD2B82EC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1638" cy="431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背诵">
            <a:extLst>
              <a:ext uri="{FF2B5EF4-FFF2-40B4-BE49-F238E27FC236}">
                <a16:creationId xmlns:a16="http://schemas.microsoft.com/office/drawing/2014/main" id="{CCA96FAC-DBCB-CF4D-8DB1-688124C2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赏析">
            <a:extLst>
              <a:ext uri="{FF2B5EF4-FFF2-40B4-BE49-F238E27FC236}">
                <a16:creationId xmlns:a16="http://schemas.microsoft.com/office/drawing/2014/main" id="{74BABBB7-7C29-CFB2-5FE5-98321614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6077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0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02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桃花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桃花，就是盛开的花朵，属蔷薇科植物。叶椭圆状披针形，核果近球形，主要分果桃和花桃两大类。桃花原产于中国中部、北部，现已在世界温带国家及地区广泛种植，其繁殖以嫁接为主。</a:t>
            </a:r>
          </a:p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桃花有很高的观赏价值，是文学创作的常用素材。此外，桃花中元素有疏通经络、滋润皮肤的药用价值。其花语及代表意义为：爱情的俘虏。每年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3~6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月份，各地会以桃花为媒，举办不同的桃花节盛会。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042501" y="5120418"/>
            <a:ext cx="3648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下邽庄南桃花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白居易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村南无限桃花发，唯我多情独自来。日暮风吹红满地，无人解惜为谁开。</a:t>
            </a:r>
            <a:endParaRPr lang="zh-CN" altLang="en-US" sz="16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604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-2219" y="53431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03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绣球花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绣球（学名：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Hydrangea macrophylla (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Thunb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.) Ser.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[1] 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 为虎耳草科绣球属植物。灌木，高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1-4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米；茎常于基部发出多数放射枝而形成一圆形灌丛；枝圆柱形。叶纸质或近革质，倒卵形或阔椭圆形。伞房状聚伞花序近球形，直径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8-20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厘米，具短的总花梗，花密集，粉红色、淡蓝色或白色；花瓣长圆形，长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3-3.5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毫米。蒴果未成熟，长陀螺状；种子未熟。花期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6-8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887053" y="5127377"/>
            <a:ext cx="4215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玉蝴蝶（赋玉绣球花）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留得一团和气，此花开尽，春已规圆。虚白窗深，恍讶碧落星悬</a:t>
            </a:r>
            <a:r>
              <a:rPr lang="zh-CN" altLang="en-US" sz="1600" dirty="0">
                <a:solidFill>
                  <a:srgbClr val="666666"/>
                </a:solidFill>
                <a:latin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张炎</a:t>
            </a:r>
          </a:p>
        </p:txBody>
      </p:sp>
    </p:spTree>
    <p:extLst>
      <p:ext uri="{BB962C8B-B14F-4D97-AF65-F5344CB8AC3E}">
        <p14:creationId xmlns:p14="http://schemas.microsoft.com/office/powerpoint/2010/main" val="16877753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04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玉兰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" b="6106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玉兰（学名：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Yulania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denudata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Desrousseaux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 D. L. Fu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）是木兰科、木兰属植物。落叶乔木，高达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米，胸径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米，枝广展形成宽阔的树冠；小枝稍粗壮，灰褐色；冬芽及花梗密被淡灰黄色长绢毛。叶纸质，倒卵形、宽倒卵形或、倒卵状椭圆形，基部徒长枝叶椭圆形。花蕾卵圆形，花先叶开放，直立，芳香，直径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10-16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厘米；花被片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片，白色，基部常带粉红色；花期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2-3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月（亦常于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7-9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月再开一次花），果期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896197" y="5199855"/>
            <a:ext cx="4215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题玉兰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沈周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明代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翠条多力引风长，点破银花玉雪香。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韵友自知人意好，隔帘轻解白霓裳。</a:t>
            </a:r>
          </a:p>
        </p:txBody>
      </p:sp>
    </p:spTree>
    <p:extLst>
      <p:ext uri="{BB962C8B-B14F-4D97-AF65-F5344CB8AC3E}">
        <p14:creationId xmlns:p14="http://schemas.microsoft.com/office/powerpoint/2010/main" val="219170201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05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南天竹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南天竹，别名：南天竺，红杷子，天烛子，红枸子，钻石黄，天竹，兰竹；拉丁文名：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Nandina domestica.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属毛茛目、小檗科下植物，是我国南方常见的木本花卉种类。由于其植株优美，果实鲜艳，对环境的适应性强，常常出现在园林应用中。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526576" y="4411178"/>
            <a:ext cx="3391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落叶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修睦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五代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雨过闲田地，重重落叶红。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翻思向春日，肯信有秋风。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几处随流水，河边乱暮空。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只应松自立，而不与君同。</a:t>
            </a:r>
          </a:p>
        </p:txBody>
      </p:sp>
    </p:spTree>
    <p:extLst>
      <p:ext uri="{BB962C8B-B14F-4D97-AF65-F5344CB8AC3E}">
        <p14:creationId xmlns:p14="http://schemas.microsoft.com/office/powerpoint/2010/main" val="354401122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06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野迎春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r="17966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野迎春（学名：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Jasminum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mesnyi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Hance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）是木犀科，素馨属常绿直立亚灌木，高可达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枝条下垂。小枝四棱形，光滑无毛。叶对生，三出复叶或小枝基部具单叶；花通常单生于叶腋，稀双生或单生于小枝顶端；苞片叶状，倒卵形或披针形，花梗粗壮，花萼钟状，裂片小叶状，披针形，花冠黄色，漏斗状，果椭圆形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月至翌年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月开花，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-5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月结果。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375039" y="5083298"/>
            <a:ext cx="36946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玩迎春花赠杨郎中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白居易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唐代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金英翠萼带春寒，黄色花中有几般。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恁君与向游人道，莫作蔓菁花眼看。</a:t>
            </a:r>
          </a:p>
        </p:txBody>
      </p:sp>
    </p:spTree>
    <p:extLst>
      <p:ext uri="{BB962C8B-B14F-4D97-AF65-F5344CB8AC3E}">
        <p14:creationId xmlns:p14="http://schemas.microsoft.com/office/powerpoint/2010/main" val="341066058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07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紫荆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9" r="1795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紫荆（学名：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Cercis chinensis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），豆科紫荆属，落叶乔木或灌木。原产于中国。性喜欢光照，有一定的耐寒性。喜肥沃、排水良好的土壤，不耐淹。萌蘖性强，耐修剪。皮果木花皆可入药，其种子有毒。</a:t>
            </a:r>
          </a:p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紫荆，是家庭和美、骨肉情深的象征。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375039" y="4426566"/>
            <a:ext cx="2721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得舍弟消息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杜甫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风吹紫荆树，色与春庭暮。花落辞故枝，风回返无处。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骨肉恩书重，漂泊难相遇。犹有泪成河，经天复东注。</a:t>
            </a:r>
          </a:p>
        </p:txBody>
      </p:sp>
    </p:spTree>
    <p:extLst>
      <p:ext uri="{BB962C8B-B14F-4D97-AF65-F5344CB8AC3E}">
        <p14:creationId xmlns:p14="http://schemas.microsoft.com/office/powerpoint/2010/main" val="397310245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08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龟背竹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龟背竹（学名：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Monstera deliciosa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Liebm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）是天南星科龟背竹属植物，攀援灌木。茎绿色，粗壮，有苍白色的半月形叶迹，周延为环状，余光滑，长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3-6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米，粗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厘米。叶柄绿色，长常达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米，腹面扁平；叶片大，轮廓心状卵形，宽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40-60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厘米；中肋及侧脉表面绿色；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次侧脉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8-10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对，向上渐远离，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III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IV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级叶脉网状，不明显。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759087" y="5113050"/>
            <a:ext cx="2721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竹里馆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王维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唐代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独坐幽篁里，弹琴复长啸。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深林人不知，明月来相照。</a:t>
            </a:r>
          </a:p>
        </p:txBody>
      </p:sp>
    </p:spTree>
    <p:extLst>
      <p:ext uri="{BB962C8B-B14F-4D97-AF65-F5344CB8AC3E}">
        <p14:creationId xmlns:p14="http://schemas.microsoft.com/office/powerpoint/2010/main" val="40681943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1121</Words>
  <Application>Microsoft Office PowerPoint</Application>
  <PresentationFormat>宽屏</PresentationFormat>
  <Paragraphs>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汉仪润圆-75W</vt:lpstr>
      <vt:lpstr>汉仪中简黑简</vt:lpstr>
      <vt:lpstr>思源黑体 Light</vt:lpstr>
      <vt:lpstr>Arial</vt:lpstr>
      <vt:lpstr>Baskerville Old Face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 Mr.Liu</cp:lastModifiedBy>
  <cp:revision>47</cp:revision>
  <dcterms:created xsi:type="dcterms:W3CDTF">2020-06-11T08:58:46Z</dcterms:created>
  <dcterms:modified xsi:type="dcterms:W3CDTF">2024-06-18T03:30:53Z</dcterms:modified>
</cp:coreProperties>
</file>